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4" r:id="rId2"/>
    <p:sldId id="441" r:id="rId3"/>
    <p:sldId id="451" r:id="rId4"/>
    <p:sldId id="449" r:id="rId5"/>
    <p:sldId id="453" r:id="rId6"/>
    <p:sldId id="452" r:id="rId7"/>
    <p:sldId id="455" r:id="rId8"/>
    <p:sldId id="456" r:id="rId9"/>
    <p:sldId id="448" r:id="rId10"/>
    <p:sldId id="457" r:id="rId11"/>
    <p:sldId id="458" r:id="rId12"/>
    <p:sldId id="459" r:id="rId13"/>
    <p:sldId id="460" r:id="rId14"/>
    <p:sldId id="461" r:id="rId15"/>
    <p:sldId id="462" r:id="rId16"/>
    <p:sldId id="463" r:id="rId17"/>
    <p:sldId id="464" r:id="rId18"/>
    <p:sldId id="465" r:id="rId19"/>
    <p:sldId id="466" r:id="rId20"/>
    <p:sldId id="467" r:id="rId21"/>
    <p:sldId id="468" r:id="rId22"/>
    <p:sldId id="469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8">
          <p15:clr>
            <a:srgbClr val="A4A3A4"/>
          </p15:clr>
        </p15:guide>
        <p15:guide id="2" pos="29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35FA26"/>
    <a:srgbClr val="F2CEE3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4701752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138085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15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60124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16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55670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382509121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99781974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37581203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20893807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02548531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76398504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7968794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91455883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="" xmlns:p14="http://schemas.microsoft.com/office/powerpoint/2010/main" val="3902522477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="" xmlns:p14="http://schemas.microsoft.com/office/powerpoint/2010/main" val="33106373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2" r:id="rId3"/>
    <p:sldLayoutId id="2147483661" r:id="rId4"/>
    <p:sldLayoutId id="2147483660" r:id="rId5"/>
    <p:sldLayoutId id="2147483659" r:id="rId6"/>
    <p:sldLayoutId id="2147483665" r:id="rId7"/>
    <p:sldLayoutId id="2147483658" r:id="rId8"/>
    <p:sldLayoutId id="2147483657" r:id="rId9"/>
    <p:sldLayoutId id="2147483656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4.emf"/><Relationship Id="rId4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6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2.wav"/><Relationship Id="rId4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3.xml"/><Relationship Id="rId5" Type="http://schemas.openxmlformats.org/officeDocument/2006/relationships/slide" Target="slide21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2.wav"/><Relationship Id="rId5" Type="http://schemas.openxmlformats.org/officeDocument/2006/relationships/image" Target="../media/image4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268760"/>
            <a:ext cx="84296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itchFamily="34" charset="0"/>
              </a:rPr>
              <a:t>第</a:t>
            </a:r>
            <a:r>
              <a:rPr lang="en-US" altLang="zh-CN" sz="5400" dirty="0" smtClean="0">
                <a:latin typeface="Calibri" pitchFamily="34" charset="0"/>
              </a:rPr>
              <a:t>3</a:t>
            </a:r>
            <a:r>
              <a:rPr lang="zh-CN" altLang="en-US" sz="5400" dirty="0" smtClean="0">
                <a:latin typeface="Calibri" pitchFamily="34" charset="0"/>
              </a:rPr>
              <a:t>单元    长方体和正方体</a:t>
            </a:r>
            <a:endParaRPr lang="zh-CN" altLang="en-US" sz="5400" dirty="0">
              <a:latin typeface="Calibri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857224" y="357166"/>
            <a:ext cx="54737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/>
                <a:ea typeface="宋体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5312" y="3534107"/>
            <a:ext cx="4998484" cy="76944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课时</a:t>
            </a:r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  正方体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784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617778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>
            <a:grpSpLocks/>
          </p:cNvGrpSpPr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379789"/>
            <a:ext cx="79296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  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长方体和正方体的认识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随 堂 练 习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55576" y="476672"/>
            <a:ext cx="51315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1</a:t>
            </a:r>
            <a:r>
              <a:rPr lang="en-US" altLang="zh-CN" sz="3200" i="1" dirty="0">
                <a:latin typeface="+mn-ea"/>
                <a:ea typeface="+mn-ea"/>
              </a:rPr>
              <a:t>.</a:t>
            </a:r>
            <a:r>
              <a:rPr lang="zh-CN" altLang="zh-CN" sz="3200" dirty="0">
                <a:latin typeface="+mn-ea"/>
                <a:ea typeface="+mn-ea"/>
              </a:rPr>
              <a:t>教材</a:t>
            </a:r>
            <a:r>
              <a:rPr lang="zh-CN" altLang="zh-CN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20</a:t>
            </a:r>
            <a:r>
              <a:rPr lang="zh-CN" altLang="zh-CN" sz="3200" dirty="0" smtClean="0">
                <a:latin typeface="+mn-ea"/>
                <a:ea typeface="+mn-ea"/>
              </a:rPr>
              <a:t>页</a:t>
            </a:r>
            <a:r>
              <a:rPr lang="zh-CN" altLang="zh-CN" sz="3200" dirty="0">
                <a:latin typeface="+mn-ea"/>
                <a:ea typeface="+mn-ea"/>
              </a:rPr>
              <a:t>“做一做”。</a:t>
            </a:r>
          </a:p>
        </p:txBody>
      </p:sp>
      <p:sp>
        <p:nvSpPr>
          <p:cNvPr id="2" name="矩形 1"/>
          <p:cNvSpPr/>
          <p:nvPr/>
        </p:nvSpPr>
        <p:spPr>
          <a:xfrm>
            <a:off x="4433012" y="1680411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02788308"/>
              </p:ext>
            </p:extLst>
          </p:nvPr>
        </p:nvGraphicFramePr>
        <p:xfrm>
          <a:off x="1418028" y="2913988"/>
          <a:ext cx="5242204" cy="218790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10551"/>
                <a:gridCol w="1310551"/>
                <a:gridCol w="1310551"/>
                <a:gridCol w="1310551"/>
              </a:tblGrid>
              <a:tr h="437581">
                <a:tc>
                  <a:txBody>
                    <a:bodyPr/>
                    <a:lstStyle/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 </a:t>
                      </a:r>
                      <a:endParaRPr lang="zh-CN" sz="2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altLang="zh-CN" sz="3200" b="1" dirty="0" smtClean="0"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altLang="zh-CN" sz="3200" b="1" dirty="0" smtClean="0"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zh-CN" sz="3200" b="1" dirty="0" smtClean="0">
                          <a:effectLst/>
                        </a:rPr>
                        <a:t>长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altLang="zh-CN" sz="3200" b="1" dirty="0" smtClean="0"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altLang="zh-CN" sz="3200" b="1" dirty="0" smtClean="0"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zh-CN" sz="3200" b="1" dirty="0" smtClean="0">
                          <a:effectLst/>
                        </a:rPr>
                        <a:t>宽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altLang="zh-CN" sz="3200" b="1" dirty="0" smtClean="0"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altLang="zh-CN" sz="3200" b="1" dirty="0" smtClean="0"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zh-CN" sz="3200" b="1" dirty="0" smtClean="0">
                          <a:effectLst/>
                        </a:rPr>
                        <a:t>高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37581">
                <a:tc>
                  <a:txBody>
                    <a:bodyPr/>
                    <a:lstStyle/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2800" dirty="0" smtClean="0"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2800" dirty="0" smtClean="0"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zh-CN" sz="3200" b="1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zh-CN" sz="3200" b="1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zh-CN" sz="3200" b="1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37581">
                <a:tc>
                  <a:txBody>
                    <a:bodyPr/>
                    <a:lstStyle/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2800" dirty="0" smtClean="0"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2800" dirty="0" smtClean="0"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②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zh-CN" sz="3200" b="1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zh-CN" sz="3200" b="1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zh-CN" sz="3200" b="1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37581">
                <a:tc>
                  <a:txBody>
                    <a:bodyPr/>
                    <a:lstStyle/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2800" dirty="0" smtClean="0"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2800" dirty="0" smtClean="0"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③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zh-CN" sz="3200" b="1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zh-CN" sz="3200" b="1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zh-CN" sz="3200" b="1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37581">
                <a:tc>
                  <a:txBody>
                    <a:bodyPr/>
                    <a:lstStyle/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2800" dirty="0" smtClean="0"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2800" dirty="0" smtClean="0"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④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</a:rPr>
                        <a:t>12</a:t>
                      </a:r>
                      <a:endParaRPr lang="zh-CN" sz="3200" b="1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zh-CN" sz="3200" b="1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zh-CN" sz="3200" b="1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779891" y="5724545"/>
            <a:ext cx="7200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zh-CN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四个面是正方形的长方体是正方体。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-63550" y="980728"/>
            <a:ext cx="8235950" cy="483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用棱长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1cm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的小正方体搭一搭。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-107058" y="1392379"/>
            <a:ext cx="9143554" cy="852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）搭一个稍大一些的正方体，至少需要多少个小正方体？动手试一试。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-107058" y="2145558"/>
            <a:ext cx="914355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个小正方体搭一个长方体，可以有几种不同的搭法？记录搭出的长方体的长、宽、高。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79513" y="5401959"/>
            <a:ext cx="89644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）搭一个四个面都是正方体的长方体，你发现了什么？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65466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9512" y="821680"/>
            <a:ext cx="53383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</a:t>
            </a:r>
            <a:r>
              <a:rPr lang="en-US" altLang="zh-CN" sz="3200" i="1" dirty="0">
                <a:latin typeface="+mn-ea"/>
                <a:ea typeface="+mn-ea"/>
              </a:rPr>
              <a:t>.</a:t>
            </a:r>
            <a:r>
              <a:rPr lang="zh-CN" altLang="zh-CN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21</a:t>
            </a:r>
            <a:r>
              <a:rPr lang="zh-CN" altLang="zh-CN" sz="3200" dirty="0">
                <a:latin typeface="+mn-ea"/>
                <a:ea typeface="+mn-ea"/>
              </a:rPr>
              <a:t>页练习五</a:t>
            </a:r>
            <a:r>
              <a:rPr lang="zh-CN" altLang="zh-CN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5</a:t>
            </a:r>
            <a:r>
              <a:rPr lang="zh-CN" altLang="zh-CN" sz="3200" dirty="0" smtClean="0">
                <a:latin typeface="+mn-ea"/>
                <a:ea typeface="+mn-ea"/>
              </a:rPr>
              <a:t>题</a:t>
            </a:r>
            <a:r>
              <a:rPr lang="zh-CN" altLang="zh-CN" sz="3200" dirty="0">
                <a:latin typeface="+mn-ea"/>
                <a:ea typeface="+mn-ea"/>
              </a:rPr>
              <a:t>。</a:t>
            </a: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395484" y="1412776"/>
            <a:ext cx="835297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从生活中找一个长方体或正方体的物品，量一量它的长、宽、高各是多少。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87012"/>
            <a:ext cx="3524250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AutoShape 16"/>
          <p:cNvSpPr>
            <a:spLocks noChangeArrowheads="1"/>
          </p:cNvSpPr>
          <p:nvPr/>
        </p:nvSpPr>
        <p:spPr bwMode="auto">
          <a:xfrm>
            <a:off x="4192042" y="3359497"/>
            <a:ext cx="3895725" cy="1909763"/>
          </a:xfrm>
          <a:prstGeom prst="cube">
            <a:avLst>
              <a:gd name="adj" fmla="val 25000"/>
            </a:avLst>
          </a:prstGeom>
          <a:noFill/>
          <a:ln w="2857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grpSp>
        <p:nvGrpSpPr>
          <p:cNvPr id="11" name="Group 17"/>
          <p:cNvGrpSpPr>
            <a:grpSpLocks/>
          </p:cNvGrpSpPr>
          <p:nvPr/>
        </p:nvGrpSpPr>
        <p:grpSpPr bwMode="auto">
          <a:xfrm>
            <a:off x="4268242" y="3435697"/>
            <a:ext cx="3733800" cy="1790700"/>
            <a:chOff x="0" y="0"/>
            <a:chExt cx="2352" cy="1128"/>
          </a:xfrm>
        </p:grpSpPr>
        <p:sp>
          <p:nvSpPr>
            <p:cNvPr id="12" name="Line 18"/>
            <p:cNvSpPr>
              <a:spLocks noChangeShapeType="1"/>
            </p:cNvSpPr>
            <p:nvPr/>
          </p:nvSpPr>
          <p:spPr bwMode="auto">
            <a:xfrm>
              <a:off x="240" y="864"/>
              <a:ext cx="2112" cy="0"/>
            </a:xfrm>
            <a:prstGeom prst="line">
              <a:avLst/>
            </a:prstGeom>
            <a:noFill/>
            <a:ln w="28575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Line 19"/>
            <p:cNvSpPr>
              <a:spLocks noChangeShapeType="1"/>
            </p:cNvSpPr>
            <p:nvPr/>
          </p:nvSpPr>
          <p:spPr bwMode="auto">
            <a:xfrm>
              <a:off x="240" y="0"/>
              <a:ext cx="0" cy="891"/>
            </a:xfrm>
            <a:prstGeom prst="line">
              <a:avLst/>
            </a:prstGeom>
            <a:noFill/>
            <a:ln w="28575" cap="rnd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Line 20"/>
            <p:cNvSpPr>
              <a:spLocks noChangeShapeType="1"/>
            </p:cNvSpPr>
            <p:nvPr/>
          </p:nvSpPr>
          <p:spPr bwMode="auto">
            <a:xfrm flipV="1">
              <a:off x="0" y="816"/>
              <a:ext cx="291" cy="312"/>
            </a:xfrm>
            <a:prstGeom prst="line">
              <a:avLst/>
            </a:prstGeom>
            <a:noFill/>
            <a:ln w="28575" cap="rnd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Line 21"/>
          <p:cNvSpPr>
            <a:spLocks noChangeShapeType="1"/>
          </p:cNvSpPr>
          <p:nvPr/>
        </p:nvSpPr>
        <p:spPr bwMode="auto">
          <a:xfrm>
            <a:off x="4192042" y="5264497"/>
            <a:ext cx="3433763" cy="0"/>
          </a:xfrm>
          <a:prstGeom prst="line">
            <a:avLst/>
          </a:prstGeom>
          <a:noFill/>
          <a:ln w="53975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22"/>
          <p:cNvSpPr>
            <a:spLocks noChangeShapeType="1"/>
          </p:cNvSpPr>
          <p:nvPr/>
        </p:nvSpPr>
        <p:spPr bwMode="auto">
          <a:xfrm>
            <a:off x="7625805" y="3854797"/>
            <a:ext cx="0" cy="1414463"/>
          </a:xfrm>
          <a:prstGeom prst="line">
            <a:avLst/>
          </a:prstGeom>
          <a:noFill/>
          <a:ln w="50800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Line 23"/>
          <p:cNvSpPr>
            <a:spLocks noChangeShapeType="1"/>
          </p:cNvSpPr>
          <p:nvPr/>
        </p:nvSpPr>
        <p:spPr bwMode="auto">
          <a:xfrm flipV="1">
            <a:off x="7625805" y="4773960"/>
            <a:ext cx="461963" cy="495300"/>
          </a:xfrm>
          <a:prstGeom prst="line">
            <a:avLst/>
          </a:prstGeom>
          <a:noFill/>
          <a:ln w="50800" cmpd="sng">
            <a:solidFill>
              <a:srgbClr val="00CC66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24"/>
          <p:cNvSpPr>
            <a:spLocks noChangeArrowheads="1"/>
          </p:cNvSpPr>
          <p:nvPr/>
        </p:nvSpPr>
        <p:spPr bwMode="auto">
          <a:xfrm>
            <a:off x="7570242" y="5199410"/>
            <a:ext cx="131763" cy="141288"/>
          </a:xfrm>
          <a:prstGeom prst="ellipse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20" name="Text Box 25"/>
          <p:cNvSpPr txBox="1">
            <a:spLocks noChangeArrowheads="1"/>
          </p:cNvSpPr>
          <p:nvPr/>
        </p:nvSpPr>
        <p:spPr bwMode="auto">
          <a:xfrm>
            <a:off x="5639842" y="5175597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长</a:t>
            </a:r>
          </a:p>
        </p:txBody>
      </p:sp>
      <p:sp>
        <p:nvSpPr>
          <p:cNvPr id="21" name="Text Box 26"/>
          <p:cNvSpPr txBox="1">
            <a:spLocks noChangeArrowheads="1"/>
          </p:cNvSpPr>
          <p:nvPr/>
        </p:nvSpPr>
        <p:spPr bwMode="auto">
          <a:xfrm>
            <a:off x="7817892" y="4724747"/>
            <a:ext cx="990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宽</a:t>
            </a:r>
          </a:p>
        </p:txBody>
      </p:sp>
      <p:sp>
        <p:nvSpPr>
          <p:cNvPr id="22" name="Text Box 27"/>
          <p:cNvSpPr txBox="1">
            <a:spLocks noChangeArrowheads="1"/>
          </p:cNvSpPr>
          <p:nvPr/>
        </p:nvSpPr>
        <p:spPr bwMode="auto">
          <a:xfrm>
            <a:off x="7008267" y="4121497"/>
            <a:ext cx="838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高</a:t>
            </a:r>
          </a:p>
        </p:txBody>
      </p:sp>
    </p:spTree>
    <p:extLst>
      <p:ext uri="{BB962C8B-B14F-4D97-AF65-F5344CB8AC3E}">
        <p14:creationId xmlns="" xmlns:p14="http://schemas.microsoft.com/office/powerpoint/2010/main" val="262580559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utoUpdateAnimBg="0"/>
      <p:bldP spid="21" grpId="0" autoUpdateAnimBg="0"/>
      <p:bldP spid="2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38925" y="909441"/>
            <a:ext cx="8139449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</a:rPr>
              <a:t>知道了正方体的特征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还知道了正方体与长方体的关系。</a:t>
            </a:r>
            <a:endParaRPr lang="zh-CN" altLang="zh-CN" sz="320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课 堂 小 结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57813" y="4521454"/>
            <a:ext cx="8139449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rgbClr val="000000"/>
                </a:solidFill>
              </a:rPr>
              <a:t>用研究长方体特征的方法研究了正方体的特征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掌握了研究的方法。</a:t>
            </a:r>
            <a:endParaRPr lang="zh-CN" altLang="zh-CN" sz="320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Oval 2"/>
          <p:cNvSpPr>
            <a:spLocks noChangeArrowheads="1"/>
          </p:cNvSpPr>
          <p:nvPr/>
        </p:nvSpPr>
        <p:spPr bwMode="auto">
          <a:xfrm>
            <a:off x="1979712" y="1910177"/>
            <a:ext cx="5112568" cy="2598943"/>
          </a:xfrm>
          <a:prstGeom prst="ellipse">
            <a:avLst/>
          </a:prstGeom>
          <a:noFill/>
          <a:ln w="762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3650164" y="2073616"/>
            <a:ext cx="185793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长方体</a:t>
            </a:r>
          </a:p>
        </p:txBody>
      </p:sp>
      <p:sp>
        <p:nvSpPr>
          <p:cNvPr id="18" name="Oval 3"/>
          <p:cNvSpPr>
            <a:spLocks noChangeArrowheads="1"/>
          </p:cNvSpPr>
          <p:nvPr/>
        </p:nvSpPr>
        <p:spPr bwMode="auto">
          <a:xfrm>
            <a:off x="2679926" y="2972569"/>
            <a:ext cx="3485842" cy="1142916"/>
          </a:xfrm>
          <a:prstGeom prst="ellipse">
            <a:avLst/>
          </a:prstGeom>
          <a:noFill/>
          <a:ln w="762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675172" y="3412215"/>
            <a:ext cx="178647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正方体</a:t>
            </a:r>
          </a:p>
        </p:txBody>
      </p:sp>
    </p:spTree>
    <p:extLst>
      <p:ext uri="{BB962C8B-B14F-4D97-AF65-F5344CB8AC3E}">
        <p14:creationId xmlns="" xmlns:p14="http://schemas.microsoft.com/office/powerpoint/2010/main" val="343694002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 bldLvl="0" animBg="1" autoUpdateAnimBg="0"/>
      <p:bldP spid="17" grpId="0" bldLvl="0" autoUpdateAnimBg="0"/>
      <p:bldP spid="18" grpId="0" bldLvl="0" animBg="1" autoUpdateAnimBg="0"/>
      <p:bldP spid="19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作 业 设 计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353681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436096" y="6165304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grpSp>
        <p:nvGrpSpPr>
          <p:cNvPr id="28" name="Group 38"/>
          <p:cNvGrpSpPr>
            <a:grpSpLocks/>
          </p:cNvGrpSpPr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9" name="标题 1"/>
          <p:cNvSpPr txBox="1">
            <a:spLocks noChangeArrowheads="1"/>
          </p:cNvSpPr>
          <p:nvPr/>
        </p:nvSpPr>
        <p:spPr bwMode="auto">
          <a:xfrm>
            <a:off x="107504" y="800745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21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页练习五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50921" y="3248731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latin typeface="华文楷体" pitchFamily="2" charset="-122"/>
                <a:ea typeface="华文楷体" pitchFamily="2" charset="-122"/>
              </a:rPr>
              <a:t>正方体</a:t>
            </a:r>
            <a:r>
              <a:rPr lang="zh-CN" altLang="zh-CN" sz="4000" i="1" dirty="0">
                <a:latin typeface="华文楷体" pitchFamily="2" charset="-122"/>
                <a:ea typeface="华文楷体" pitchFamily="2" charset="-122"/>
              </a:rPr>
              <a:t>　　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75690" y="4184932"/>
            <a:ext cx="148149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10 cm</a:t>
            </a: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48089" y="5097378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zh-CN" sz="4000" dirty="0"/>
              <a:t>个</a:t>
            </a:r>
            <a:endParaRPr lang="zh-CN" altLang="en-US" sz="4000" dirty="0"/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35496" y="1340768"/>
            <a:ext cx="878497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这个</a:t>
            </a:r>
            <a:r>
              <a:rPr lang="zh-CN" altLang="en-US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魔方是什么形状的？它的棱长是多少？有几个面的形状完全相同？</a:t>
            </a:r>
          </a:p>
        </p:txBody>
      </p:sp>
      <p:pic>
        <p:nvPicPr>
          <p:cNvPr id="17" name="Picture 10" descr="魔方副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140968"/>
            <a:ext cx="3106737" cy="2819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1244707" y="5838906"/>
            <a:ext cx="11416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10cm</a:t>
            </a: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 rot="18725774">
            <a:off x="2872608" y="5310711"/>
            <a:ext cx="11416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10cm</a:t>
            </a:r>
          </a:p>
        </p:txBody>
      </p:sp>
      <p:sp>
        <p:nvSpPr>
          <p:cNvPr id="20" name="Text Box 13"/>
          <p:cNvSpPr txBox="1">
            <a:spLocks noChangeArrowheads="1"/>
          </p:cNvSpPr>
          <p:nvPr/>
        </p:nvSpPr>
        <p:spPr bwMode="auto">
          <a:xfrm rot="16200000">
            <a:off x="3132719" y="4068360"/>
            <a:ext cx="11416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10cm</a:t>
            </a:r>
          </a:p>
        </p:txBody>
      </p:sp>
    </p:spTree>
    <p:extLst>
      <p:ext uri="{BB962C8B-B14F-4D97-AF65-F5344CB8AC3E}">
        <p14:creationId xmlns="" xmlns:p14="http://schemas.microsoft.com/office/powerpoint/2010/main" val="1820893787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=""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=""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=""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367188357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50824" y="1304760"/>
            <a:ext cx="871292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）一个长方体的长是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1.5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分米，宽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是 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1.2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分米，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高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分米，它的棱长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总和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  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）分米。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5796756" y="2204864"/>
            <a:ext cx="10795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14.8</a:t>
            </a:r>
            <a:endParaRPr 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84150" y="2994107"/>
            <a:ext cx="86891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）正方体有（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）个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面，每个面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都是（  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）形，面积都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   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）。</a:t>
            </a: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3328827" y="3140968"/>
            <a:ext cx="66710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</a:t>
            </a: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7641084" y="3194162"/>
            <a:ext cx="13954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正方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2669038" y="3924345"/>
            <a:ext cx="13049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相等</a:t>
            </a: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234072" y="4653136"/>
            <a:ext cx="901844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）把两个棱长是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厘米的正方体拼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成一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个长方体，这个长方体的棱长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总和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）厘米。</a:t>
            </a:r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6012160" y="5517232"/>
            <a:ext cx="8640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16</a:t>
            </a:r>
          </a:p>
        </p:txBody>
      </p:sp>
      <p:sp>
        <p:nvSpPr>
          <p:cNvPr id="29" name="TextBox 1"/>
          <p:cNvSpPr txBox="1">
            <a:spLocks noChangeArrowheads="1"/>
          </p:cNvSpPr>
          <p:nvPr/>
        </p:nvSpPr>
        <p:spPr bwMode="auto">
          <a:xfrm>
            <a:off x="46061" y="646112"/>
            <a:ext cx="43059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填一填。</a:t>
            </a:r>
          </a:p>
        </p:txBody>
      </p:sp>
    </p:spTree>
    <p:extLst>
      <p:ext uri="{BB962C8B-B14F-4D97-AF65-F5344CB8AC3E}">
        <p14:creationId xmlns="" xmlns:p14="http://schemas.microsoft.com/office/powerpoint/2010/main" val="2920431420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24" grpId="0" autoUpdateAnimBg="0"/>
      <p:bldP spid="25" grpId="0" autoUpdateAnimBg="0"/>
      <p:bldP spid="26" grpId="0" autoUpdateAnimBg="0"/>
      <p:bldP spid="28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16" name="TextBox 14"/>
          <p:cNvSpPr txBox="1">
            <a:spLocks noChangeArrowheads="1"/>
          </p:cNvSpPr>
          <p:nvPr/>
        </p:nvSpPr>
        <p:spPr bwMode="auto">
          <a:xfrm>
            <a:off x="518" y="710371"/>
            <a:ext cx="70707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dirty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我是聪明的小法官。</a:t>
            </a: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01214" y="4581128"/>
            <a:ext cx="8915400" cy="1471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）长方体和正方体都有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个面，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条棱，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个顶点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                                                     （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</a:t>
            </a: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7689278" y="2200868"/>
            <a:ext cx="4138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600">
                <a:solidFill>
                  <a:srgbClr val="FF3300"/>
                </a:solidFill>
                <a:latin typeface="+mj-lt"/>
              </a:rPr>
              <a:t>√</a:t>
            </a: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7758504" y="3858793"/>
            <a:ext cx="4138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600">
                <a:solidFill>
                  <a:srgbClr val="FF3300"/>
                </a:solidFill>
                <a:latin typeface="+mj-lt"/>
                <a:ea typeface="楷体_GB2312" pitchFamily="49" charset="-122"/>
              </a:rPr>
              <a:t>√</a:t>
            </a: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7758504" y="5400232"/>
            <a:ext cx="4138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600">
                <a:solidFill>
                  <a:srgbClr val="FF3300"/>
                </a:solidFill>
                <a:latin typeface="+mj-lt"/>
                <a:ea typeface="楷体_GB2312" pitchFamily="49" charset="-122"/>
              </a:rPr>
              <a:t>√</a:t>
            </a:r>
          </a:p>
        </p:txBody>
      </p:sp>
      <p:sp>
        <p:nvSpPr>
          <p:cNvPr id="3" name="矩形 2"/>
          <p:cNvSpPr/>
          <p:nvPr/>
        </p:nvSpPr>
        <p:spPr>
          <a:xfrm>
            <a:off x="32638" y="1336772"/>
            <a:ext cx="9003858" cy="1471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）长方体（不包括正方体）除了相对面的面积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相等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，也可能有两个相邻面的面积相等。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</a:p>
        </p:txBody>
      </p:sp>
      <p:sp>
        <p:nvSpPr>
          <p:cNvPr id="4" name="矩形 3"/>
          <p:cNvSpPr/>
          <p:nvPr/>
        </p:nvSpPr>
        <p:spPr>
          <a:xfrm>
            <a:off x="35496" y="2992956"/>
            <a:ext cx="8712076" cy="141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）正方体不仅相对面的面积相等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而且所有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相邻面的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面积也相等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。                                 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5633071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  <p:bldP spid="24" grpId="0" autoUpdateAnimBg="0"/>
      <p:bldP spid="25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-17541" y="701675"/>
            <a:ext cx="7612141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你能求出下列立体图形的棱长总和吗？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358850" y="3828172"/>
            <a:ext cx="356507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10+5+3</a:t>
            </a:r>
            <a:r>
              <a:rPr lang="zh-CN" alt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5364088" y="4161274"/>
            <a:ext cx="190445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7×12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6667" y="4360517"/>
            <a:ext cx="21451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18 </a:t>
            </a:r>
            <a:r>
              <a:rPr lang="en-US" altLang="zh-CN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× 4</a:t>
            </a:r>
          </a:p>
        </p:txBody>
      </p:sp>
      <p:sp>
        <p:nvSpPr>
          <p:cNvPr id="3" name="矩形 2"/>
          <p:cNvSpPr/>
          <p:nvPr/>
        </p:nvSpPr>
        <p:spPr>
          <a:xfrm>
            <a:off x="354002" y="4953362"/>
            <a:ext cx="21162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72(cm</a:t>
            </a:r>
            <a:r>
              <a:rPr lang="en-US" altLang="zh-CN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76350" y="4161274"/>
            <a:ext cx="19880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=84(cm)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5r22.jpg" descr="id:214750575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60" y="1982298"/>
            <a:ext cx="3595235" cy="15209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8099" y="1827801"/>
            <a:ext cx="617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1187624" y="2996952"/>
            <a:ext cx="1058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10cm</a:t>
            </a:r>
            <a:endParaRPr lang="zh-CN" altLang="en-US" sz="3200" dirty="0"/>
          </a:p>
        </p:txBody>
      </p:sp>
      <p:sp>
        <p:nvSpPr>
          <p:cNvPr id="24" name="矩形 23"/>
          <p:cNvSpPr/>
          <p:nvPr/>
        </p:nvSpPr>
        <p:spPr>
          <a:xfrm rot="18749111">
            <a:off x="2695815" y="2764934"/>
            <a:ext cx="865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cm</a:t>
            </a:r>
            <a:endParaRPr lang="zh-CN" altLang="en-US" sz="3200" dirty="0"/>
          </a:p>
        </p:txBody>
      </p:sp>
      <p:sp>
        <p:nvSpPr>
          <p:cNvPr id="25" name="矩形 24"/>
          <p:cNvSpPr/>
          <p:nvPr/>
        </p:nvSpPr>
        <p:spPr>
          <a:xfrm>
            <a:off x="3215438" y="2120188"/>
            <a:ext cx="865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3cm</a:t>
            </a:r>
            <a:endParaRPr lang="zh-CN" altLang="en-US" sz="3200" dirty="0"/>
          </a:p>
        </p:txBody>
      </p:sp>
      <p:pic>
        <p:nvPicPr>
          <p:cNvPr id="26" name="5r23.jpg" descr="id:2147505757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274" y="1720676"/>
            <a:ext cx="2291952" cy="185342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5002144" y="1836113"/>
            <a:ext cx="617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endParaRPr lang="zh-CN" altLang="en-US" sz="3200" dirty="0"/>
          </a:p>
        </p:txBody>
      </p:sp>
      <p:sp>
        <p:nvSpPr>
          <p:cNvPr id="28" name="矩形 27"/>
          <p:cNvSpPr/>
          <p:nvPr/>
        </p:nvSpPr>
        <p:spPr>
          <a:xfrm>
            <a:off x="6118690" y="3249335"/>
            <a:ext cx="865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7cm</a:t>
            </a:r>
            <a:endParaRPr lang="zh-CN" altLang="en-US" sz="3200" dirty="0"/>
          </a:p>
        </p:txBody>
      </p:sp>
      <p:sp>
        <p:nvSpPr>
          <p:cNvPr id="29" name="矩形 28"/>
          <p:cNvSpPr/>
          <p:nvPr/>
        </p:nvSpPr>
        <p:spPr>
          <a:xfrm rot="18710151">
            <a:off x="6955319" y="2930274"/>
            <a:ext cx="865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7cm</a:t>
            </a:r>
            <a:endParaRPr lang="zh-CN" altLang="en-US" sz="3200" dirty="0"/>
          </a:p>
        </p:txBody>
      </p:sp>
      <p:sp>
        <p:nvSpPr>
          <p:cNvPr id="32" name="矩形 31"/>
          <p:cNvSpPr/>
          <p:nvPr/>
        </p:nvSpPr>
        <p:spPr>
          <a:xfrm>
            <a:off x="7467353" y="2062611"/>
            <a:ext cx="865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7cm</a:t>
            </a:r>
            <a:endParaRPr lang="zh-CN" altLang="en-US" sz="3200" dirty="0"/>
          </a:p>
        </p:txBody>
      </p:sp>
    </p:spTree>
    <p:extLst>
      <p:ext uri="{BB962C8B-B14F-4D97-AF65-F5344CB8AC3E}">
        <p14:creationId xmlns="" xmlns:p14="http://schemas.microsoft.com/office/powerpoint/2010/main" val="3284373800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2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>
            <a:grpSpLocks/>
          </p:cNvGrpSpPr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95535" y="908720"/>
            <a:ext cx="7786637" cy="1851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en-US" sz="40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40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变式题</a:t>
            </a:r>
            <a:r>
              <a:rPr lang="en-US" sz="40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下列物体中</a:t>
            </a: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形状一定不是长方体的是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（      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）。</a:t>
            </a:r>
            <a:endParaRPr lang="en-US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1312323" y="3554169"/>
            <a:ext cx="253959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火柴盒</a:t>
            </a:r>
            <a:endParaRPr lang="zh-CN" altLang="en-US" sz="4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3881099" y="2047876"/>
            <a:ext cx="45005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2" name="矩形 1"/>
          <p:cNvSpPr/>
          <p:nvPr/>
        </p:nvSpPr>
        <p:spPr>
          <a:xfrm>
            <a:off x="4519698" y="3558208"/>
            <a:ext cx="16642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红砖</a:t>
            </a:r>
          </a:p>
        </p:txBody>
      </p:sp>
      <p:sp>
        <p:nvSpPr>
          <p:cNvPr id="3" name="矩形 2"/>
          <p:cNvSpPr/>
          <p:nvPr/>
        </p:nvSpPr>
        <p:spPr>
          <a:xfrm>
            <a:off x="1312323" y="4661847"/>
            <a:ext cx="18213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</a:t>
            </a:r>
            <a:r>
              <a:rPr lang="en-US" altLang="zh-CN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足球 </a:t>
            </a:r>
          </a:p>
        </p:txBody>
      </p:sp>
      <p:sp>
        <p:nvSpPr>
          <p:cNvPr id="15" name="矩形 14"/>
          <p:cNvSpPr/>
          <p:nvPr/>
        </p:nvSpPr>
        <p:spPr>
          <a:xfrm>
            <a:off x="4527586" y="4661846"/>
            <a:ext cx="17187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D</a:t>
            </a:r>
            <a:r>
              <a:rPr lang="en-US" altLang="zh-CN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木箱</a:t>
            </a:r>
          </a:p>
        </p:txBody>
      </p:sp>
    </p:spTree>
    <p:extLst>
      <p:ext uri="{BB962C8B-B14F-4D97-AF65-F5344CB8AC3E}">
        <p14:creationId xmlns="" xmlns:p14="http://schemas.microsoft.com/office/powerpoint/2010/main" val="3934961924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>
            <a:grpSpLocks/>
          </p:cNvGrpSpPr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itchFamily="34" charset="0"/>
                  <a:ea typeface="黑体" pitchFamily="49" charset="-122"/>
                </a:rPr>
                <a:t>学 习 新 知</a:t>
              </a:r>
            </a:p>
          </p:txBody>
        </p:sp>
      </p:grpSp>
      <p:sp>
        <p:nvSpPr>
          <p:cNvPr id="10" name="TextBox 14"/>
          <p:cNvSpPr txBox="1"/>
          <p:nvPr/>
        </p:nvSpPr>
        <p:spPr>
          <a:xfrm>
            <a:off x="323528" y="1918573"/>
            <a:ext cx="7992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、长方体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的面、棱、</a:t>
            </a:r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顶点。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0" name="TextBox 14"/>
          <p:cNvSpPr txBox="1"/>
          <p:nvPr/>
        </p:nvSpPr>
        <p:spPr>
          <a:xfrm>
            <a:off x="0" y="1168065"/>
            <a:ext cx="808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上节课研究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了长方体的哪几个方面的特征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auto">
          <a:xfrm>
            <a:off x="1115616" y="3285331"/>
            <a:ext cx="5329237" cy="2447925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CC00"/>
              </a:gs>
              <a:gs pos="100000">
                <a:srgbClr val="99FF33"/>
              </a:gs>
            </a:gsLst>
            <a:path path="rect">
              <a:fillToRect r="100000" b="100000"/>
            </a:path>
          </a:gra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12" name="WordArt 4"/>
          <p:cNvSpPr>
            <a:spLocks noChangeArrowheads="1" noChangeShapeType="1" noTextEdit="1"/>
          </p:cNvSpPr>
          <p:nvPr/>
        </p:nvSpPr>
        <p:spPr bwMode="auto">
          <a:xfrm>
            <a:off x="4355703" y="4509294"/>
            <a:ext cx="4572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dirty="0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99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</a:t>
            </a:r>
          </a:p>
        </p:txBody>
      </p:sp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3347641" y="3285331"/>
            <a:ext cx="4572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dirty="0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99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</a:t>
            </a:r>
          </a:p>
        </p:txBody>
      </p:sp>
      <p:sp>
        <p:nvSpPr>
          <p:cNvPr id="14" name="WordArt 6"/>
          <p:cNvSpPr>
            <a:spLocks noChangeArrowheads="1" noChangeShapeType="1" noTextEdit="1"/>
          </p:cNvSpPr>
          <p:nvPr/>
        </p:nvSpPr>
        <p:spPr bwMode="auto">
          <a:xfrm>
            <a:off x="5940028" y="4148931"/>
            <a:ext cx="4572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dirty="0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99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</a:t>
            </a:r>
          </a:p>
        </p:txBody>
      </p:sp>
      <p:sp>
        <p:nvSpPr>
          <p:cNvPr id="15" name="Line 7"/>
          <p:cNvSpPr>
            <a:spLocks noChangeShapeType="1"/>
          </p:cNvSpPr>
          <p:nvPr/>
        </p:nvSpPr>
        <p:spPr bwMode="auto">
          <a:xfrm flipH="1">
            <a:off x="5220891" y="2709069"/>
            <a:ext cx="1439862" cy="573087"/>
          </a:xfrm>
          <a:prstGeom prst="line">
            <a:avLst/>
          </a:prstGeom>
          <a:noFill/>
          <a:ln w="28575" cmpd="sng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 flipH="1">
            <a:off x="6444853" y="2780506"/>
            <a:ext cx="287338" cy="985838"/>
          </a:xfrm>
          <a:prstGeom prst="line">
            <a:avLst/>
          </a:prstGeom>
          <a:noFill/>
          <a:ln w="28575" cmpd="sng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10"/>
          <p:cNvSpPr>
            <a:spLocks noChangeShapeType="1"/>
          </p:cNvSpPr>
          <p:nvPr/>
        </p:nvSpPr>
        <p:spPr bwMode="auto">
          <a:xfrm flipH="1">
            <a:off x="5940028" y="2709069"/>
            <a:ext cx="792163" cy="1055687"/>
          </a:xfrm>
          <a:prstGeom prst="line">
            <a:avLst/>
          </a:prstGeom>
          <a:noFill/>
          <a:ln w="28575" cmpd="sng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Group 11"/>
          <p:cNvGrpSpPr>
            <a:grpSpLocks/>
          </p:cNvGrpSpPr>
          <p:nvPr/>
        </p:nvGrpSpPr>
        <p:grpSpPr bwMode="auto">
          <a:xfrm>
            <a:off x="1691878" y="3285331"/>
            <a:ext cx="4751388" cy="1871663"/>
            <a:chOff x="0" y="0"/>
            <a:chExt cx="2993" cy="1179"/>
          </a:xfrm>
        </p:grpSpPr>
        <p:sp>
          <p:nvSpPr>
            <p:cNvPr id="19" name="Line 12"/>
            <p:cNvSpPr>
              <a:spLocks noChangeShapeType="1"/>
            </p:cNvSpPr>
            <p:nvPr/>
          </p:nvSpPr>
          <p:spPr bwMode="auto">
            <a:xfrm>
              <a:off x="0" y="0"/>
              <a:ext cx="2993" cy="0"/>
            </a:xfrm>
            <a:prstGeom prst="line">
              <a:avLst/>
            </a:pr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Line 13"/>
            <p:cNvSpPr>
              <a:spLocks noChangeShapeType="1"/>
            </p:cNvSpPr>
            <p:nvPr/>
          </p:nvSpPr>
          <p:spPr bwMode="auto">
            <a:xfrm flipH="1">
              <a:off x="2585" y="0"/>
              <a:ext cx="408" cy="408"/>
            </a:xfrm>
            <a:prstGeom prst="line">
              <a:avLst/>
            </a:pr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Line 14"/>
            <p:cNvSpPr>
              <a:spLocks noChangeShapeType="1"/>
            </p:cNvSpPr>
            <p:nvPr/>
          </p:nvSpPr>
          <p:spPr bwMode="auto">
            <a:xfrm>
              <a:off x="2993" y="0"/>
              <a:ext cx="0" cy="1179"/>
            </a:xfrm>
            <a:prstGeom prst="line">
              <a:avLst/>
            </a:pr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6660753" y="1980505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棱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Line 3"/>
          <p:cNvSpPr>
            <a:spLocks noChangeShapeType="1"/>
          </p:cNvSpPr>
          <p:nvPr/>
        </p:nvSpPr>
        <p:spPr bwMode="auto">
          <a:xfrm flipH="1" flipV="1">
            <a:off x="6506086" y="3322094"/>
            <a:ext cx="1186495" cy="275545"/>
          </a:xfrm>
          <a:prstGeom prst="line">
            <a:avLst/>
          </a:prstGeom>
          <a:noFill/>
          <a:ln w="38100" cmpd="sng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6336271" y="3205048"/>
            <a:ext cx="144462" cy="142875"/>
          </a:xfrm>
          <a:prstGeom prst="flowChartConnector">
            <a:avLst/>
          </a:prstGeom>
          <a:solidFill>
            <a:srgbClr val="FF0000"/>
          </a:solidFill>
          <a:ln w="9525" cmpd="sng">
            <a:solidFill>
              <a:srgbClr val="220E00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28" name="矩形 27"/>
          <p:cNvSpPr/>
          <p:nvPr/>
        </p:nvSpPr>
        <p:spPr>
          <a:xfrm>
            <a:off x="7264955" y="3510735"/>
            <a:ext cx="13163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72F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顶点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 animBg="1"/>
      <p:bldP spid="16" grpId="0" animBg="1"/>
      <p:bldP spid="17" grpId="0" animBg="1"/>
      <p:bldP spid="25" grpId="0"/>
      <p:bldP spid="26" grpId="0" animBg="1"/>
      <p:bldP spid="27" grpId="0" animBg="1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>
            <a:grpSpLocks/>
          </p:cNvGrpSpPr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106883" y="755022"/>
            <a:ext cx="768688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有一个棱长是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分米的正方体框架，若把它改成长是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分米，宽是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分米的长方体框架。这个长方体框架的高是多少分米？</a:t>
            </a: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23528" y="3919710"/>
            <a:ext cx="437218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8×12÷4</a:t>
            </a:r>
            <a:r>
              <a:rPr lang="zh-CN" alt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－（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10+5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34832" y="3891581"/>
            <a:ext cx="16738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=24-15</a:t>
            </a: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85422" y="3882870"/>
            <a:ext cx="27847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</a:t>
            </a:r>
            <a:r>
              <a:rPr lang="zh-CN" altLang="en-US" sz="4000" dirty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（分米）</a:t>
            </a:r>
          </a:p>
        </p:txBody>
      </p:sp>
      <p:sp>
        <p:nvSpPr>
          <p:cNvPr id="15" name="矩形 14"/>
          <p:cNvSpPr/>
          <p:nvPr/>
        </p:nvSpPr>
        <p:spPr>
          <a:xfrm>
            <a:off x="683940" y="5097378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答：这个长方体框架的高是</a:t>
            </a:r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分米。</a:t>
            </a:r>
          </a:p>
        </p:txBody>
      </p:sp>
    </p:spTree>
    <p:extLst>
      <p:ext uri="{BB962C8B-B14F-4D97-AF65-F5344CB8AC3E}">
        <p14:creationId xmlns="" xmlns:p14="http://schemas.microsoft.com/office/powerpoint/2010/main" val="249248863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  <p:bldP spid="3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0" y="376203"/>
            <a:ext cx="7988300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6.</a:t>
            </a:r>
            <a:r>
              <a:rPr lang="zh-CN" altLang="en-US" sz="40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（创新题）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李叔叔做了一个正方体的木制框架，他想给木框的棱涂红、绿两种颜色，使每个面有且只有一条绿棱，李叔叔应涂几条绿棱？几条红棱？</a:t>
            </a: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259632" y="4797152"/>
            <a:ext cx="575945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涂</a:t>
            </a:r>
            <a:r>
              <a:rPr 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条绿棱，</a:t>
            </a:r>
            <a:r>
              <a:rPr 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条红棱。</a:t>
            </a:r>
          </a:p>
        </p:txBody>
      </p:sp>
    </p:spTree>
    <p:extLst>
      <p:ext uri="{BB962C8B-B14F-4D97-AF65-F5344CB8AC3E}">
        <p14:creationId xmlns="" xmlns:p14="http://schemas.microsoft.com/office/powerpoint/2010/main" val="771297711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9552789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4"/>
          <p:cNvSpPr txBox="1"/>
          <p:nvPr/>
        </p:nvSpPr>
        <p:spPr>
          <a:xfrm>
            <a:off x="0" y="1000323"/>
            <a:ext cx="808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上节课研究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了长方体的哪几个方面的特征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1484784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、相交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于一点的三条棱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知道这三条棱的长度分别叫做长方体的长、宽、高。</a:t>
            </a:r>
            <a:endParaRPr lang="zh-CN" altLang="en-US" sz="3600" dirty="0"/>
          </a:p>
        </p:txBody>
      </p:sp>
      <p:sp>
        <p:nvSpPr>
          <p:cNvPr id="29" name="AutoShape 16"/>
          <p:cNvSpPr>
            <a:spLocks noChangeArrowheads="1"/>
          </p:cNvSpPr>
          <p:nvPr/>
        </p:nvSpPr>
        <p:spPr bwMode="auto">
          <a:xfrm>
            <a:off x="2411760" y="3431505"/>
            <a:ext cx="3895725" cy="1909763"/>
          </a:xfrm>
          <a:prstGeom prst="cube">
            <a:avLst>
              <a:gd name="adj" fmla="val 25000"/>
            </a:avLst>
          </a:prstGeom>
          <a:noFill/>
          <a:ln w="2857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grpSp>
        <p:nvGrpSpPr>
          <p:cNvPr id="30" name="Group 17"/>
          <p:cNvGrpSpPr>
            <a:grpSpLocks/>
          </p:cNvGrpSpPr>
          <p:nvPr/>
        </p:nvGrpSpPr>
        <p:grpSpPr bwMode="auto">
          <a:xfrm>
            <a:off x="2487960" y="3507705"/>
            <a:ext cx="3733800" cy="1790700"/>
            <a:chOff x="0" y="0"/>
            <a:chExt cx="2352" cy="1128"/>
          </a:xfrm>
        </p:grpSpPr>
        <p:sp>
          <p:nvSpPr>
            <p:cNvPr id="31" name="Line 18"/>
            <p:cNvSpPr>
              <a:spLocks noChangeShapeType="1"/>
            </p:cNvSpPr>
            <p:nvPr/>
          </p:nvSpPr>
          <p:spPr bwMode="auto">
            <a:xfrm>
              <a:off x="240" y="864"/>
              <a:ext cx="2112" cy="0"/>
            </a:xfrm>
            <a:prstGeom prst="line">
              <a:avLst/>
            </a:prstGeom>
            <a:noFill/>
            <a:ln w="28575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Line 19"/>
            <p:cNvSpPr>
              <a:spLocks noChangeShapeType="1"/>
            </p:cNvSpPr>
            <p:nvPr/>
          </p:nvSpPr>
          <p:spPr bwMode="auto">
            <a:xfrm>
              <a:off x="240" y="0"/>
              <a:ext cx="0" cy="891"/>
            </a:xfrm>
            <a:prstGeom prst="line">
              <a:avLst/>
            </a:prstGeom>
            <a:noFill/>
            <a:ln w="28575" cap="rnd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Line 20"/>
            <p:cNvSpPr>
              <a:spLocks noChangeShapeType="1"/>
            </p:cNvSpPr>
            <p:nvPr/>
          </p:nvSpPr>
          <p:spPr bwMode="auto">
            <a:xfrm flipV="1">
              <a:off x="0" y="816"/>
              <a:ext cx="291" cy="312"/>
            </a:xfrm>
            <a:prstGeom prst="line">
              <a:avLst/>
            </a:prstGeom>
            <a:noFill/>
            <a:ln w="28575" cap="rnd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" name="Line 21"/>
          <p:cNvSpPr>
            <a:spLocks noChangeShapeType="1"/>
          </p:cNvSpPr>
          <p:nvPr/>
        </p:nvSpPr>
        <p:spPr bwMode="auto">
          <a:xfrm>
            <a:off x="2411760" y="5336505"/>
            <a:ext cx="3433763" cy="0"/>
          </a:xfrm>
          <a:prstGeom prst="line">
            <a:avLst/>
          </a:prstGeom>
          <a:noFill/>
          <a:ln w="53975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Line 22"/>
          <p:cNvSpPr>
            <a:spLocks noChangeShapeType="1"/>
          </p:cNvSpPr>
          <p:nvPr/>
        </p:nvSpPr>
        <p:spPr bwMode="auto">
          <a:xfrm>
            <a:off x="5845523" y="3926805"/>
            <a:ext cx="0" cy="1414463"/>
          </a:xfrm>
          <a:prstGeom prst="line">
            <a:avLst/>
          </a:prstGeom>
          <a:noFill/>
          <a:ln w="50800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Line 23"/>
          <p:cNvSpPr>
            <a:spLocks noChangeShapeType="1"/>
          </p:cNvSpPr>
          <p:nvPr/>
        </p:nvSpPr>
        <p:spPr bwMode="auto">
          <a:xfrm flipV="1">
            <a:off x="5845523" y="4845968"/>
            <a:ext cx="461963" cy="495300"/>
          </a:xfrm>
          <a:prstGeom prst="line">
            <a:avLst/>
          </a:prstGeom>
          <a:noFill/>
          <a:ln w="50800" cmpd="sng">
            <a:solidFill>
              <a:srgbClr val="00CC66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Oval 24"/>
          <p:cNvSpPr>
            <a:spLocks noChangeArrowheads="1"/>
          </p:cNvSpPr>
          <p:nvPr/>
        </p:nvSpPr>
        <p:spPr bwMode="auto">
          <a:xfrm>
            <a:off x="5789960" y="5271418"/>
            <a:ext cx="131763" cy="141288"/>
          </a:xfrm>
          <a:prstGeom prst="ellipse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/>
          </a:p>
        </p:txBody>
      </p:sp>
      <p:sp>
        <p:nvSpPr>
          <p:cNvPr id="38" name="Text Box 25"/>
          <p:cNvSpPr txBox="1">
            <a:spLocks noChangeArrowheads="1"/>
          </p:cNvSpPr>
          <p:nvPr/>
        </p:nvSpPr>
        <p:spPr bwMode="auto">
          <a:xfrm>
            <a:off x="3859560" y="5247605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长</a:t>
            </a:r>
          </a:p>
        </p:txBody>
      </p:sp>
      <p:sp>
        <p:nvSpPr>
          <p:cNvPr id="39" name="Text Box 26"/>
          <p:cNvSpPr txBox="1">
            <a:spLocks noChangeArrowheads="1"/>
          </p:cNvSpPr>
          <p:nvPr/>
        </p:nvSpPr>
        <p:spPr bwMode="auto">
          <a:xfrm>
            <a:off x="6037610" y="4796755"/>
            <a:ext cx="990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宽</a:t>
            </a:r>
          </a:p>
        </p:txBody>
      </p:sp>
      <p:sp>
        <p:nvSpPr>
          <p:cNvPr id="40" name="Text Box 27"/>
          <p:cNvSpPr txBox="1">
            <a:spLocks noChangeArrowheads="1"/>
          </p:cNvSpPr>
          <p:nvPr/>
        </p:nvSpPr>
        <p:spPr bwMode="auto">
          <a:xfrm>
            <a:off x="5227985" y="4193505"/>
            <a:ext cx="838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高</a:t>
            </a:r>
          </a:p>
        </p:txBody>
      </p:sp>
    </p:spTree>
    <p:extLst>
      <p:ext uri="{BB962C8B-B14F-4D97-AF65-F5344CB8AC3E}">
        <p14:creationId xmlns="" xmlns:p14="http://schemas.microsoft.com/office/powerpoint/2010/main" val="22838214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 animBg="1"/>
      <p:bldP spid="35" grpId="0" animBg="1"/>
      <p:bldP spid="36" grpId="0" animBg="1"/>
      <p:bldP spid="37" grpId="0" animBg="1"/>
      <p:bldP spid="38" grpId="0" autoUpdateAnimBg="0"/>
      <p:bldP spid="39" grpId="0" autoUpdateAnimBg="0"/>
      <p:bldP spid="4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12778343"/>
              </p:ext>
            </p:extLst>
          </p:nvPr>
        </p:nvGraphicFramePr>
        <p:xfrm>
          <a:off x="323528" y="980728"/>
          <a:ext cx="8424936" cy="4248473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656529"/>
                <a:gridCol w="948319"/>
                <a:gridCol w="2042533"/>
                <a:gridCol w="1480840"/>
                <a:gridCol w="999379"/>
                <a:gridCol w="1381581"/>
                <a:gridCol w="915755"/>
              </a:tblGrid>
              <a:tr h="654952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长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体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征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面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棱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顶点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65495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数量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形状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面积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数量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长度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385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1187624" y="33569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35696" y="2204864"/>
            <a:ext cx="20162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长方形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特殊时有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个相对的面是正方形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23928" y="2492896"/>
            <a:ext cx="14401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相对的面的面积相等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80112" y="3356991"/>
            <a:ext cx="5693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65525" y="2132856"/>
            <a:ext cx="14468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相对的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条棱的长度相等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83406" y="335699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10394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28744656"/>
              </p:ext>
            </p:extLst>
          </p:nvPr>
        </p:nvGraphicFramePr>
        <p:xfrm>
          <a:off x="360040" y="1886922"/>
          <a:ext cx="8388424" cy="4206374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653683"/>
                <a:gridCol w="944209"/>
                <a:gridCol w="2033682"/>
                <a:gridCol w="1474423"/>
                <a:gridCol w="995048"/>
                <a:gridCol w="1375593"/>
                <a:gridCol w="911786"/>
              </a:tblGrid>
              <a:tr h="648462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200" dirty="0" smtClea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正</a:t>
                      </a:r>
                      <a:endParaRPr lang="zh-CN" sz="3200" dirty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体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征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面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棱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顶点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6484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数量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形状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面积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数量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长度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094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3563888" y="69269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研究</a:t>
            </a:r>
            <a:endParaRPr lang="zh-CN" altLang="en-US" sz="4000" dirty="0"/>
          </a:p>
        </p:txBody>
      </p:sp>
      <p:pic>
        <p:nvPicPr>
          <p:cNvPr id="10" name="Picture 4" descr="p-27-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0667" t="77451"/>
          <a:stretch>
            <a:fillRect/>
          </a:stretch>
        </p:blipFill>
        <p:spPr bwMode="auto">
          <a:xfrm>
            <a:off x="6084168" y="404664"/>
            <a:ext cx="1584325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1187624" y="3929275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29349" y="3099444"/>
            <a:ext cx="20162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所有的面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都是正方形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95936" y="3046307"/>
            <a:ext cx="14401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所有的面的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面积都相等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80112" y="3929274"/>
            <a:ext cx="5693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72200" y="3039050"/>
            <a:ext cx="14468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所有棱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长度相等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27727" y="3929273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22939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37300799"/>
              </p:ext>
            </p:extLst>
          </p:nvPr>
        </p:nvGraphicFramePr>
        <p:xfrm>
          <a:off x="179512" y="720580"/>
          <a:ext cx="8784974" cy="4387484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828772"/>
                <a:gridCol w="497262"/>
                <a:gridCol w="474166"/>
                <a:gridCol w="864096"/>
                <a:gridCol w="2592288"/>
                <a:gridCol w="1656184"/>
                <a:gridCol w="1872206"/>
              </a:tblGrid>
              <a:tr h="493909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形状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相同点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</a:rPr>
                        <a:t>不同点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390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面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棱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顶点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</a:rPr>
                        <a:t>面的形状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</a:rPr>
                        <a:t>面积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</a:rPr>
                        <a:t>棱长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9366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长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体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8575" marR="28575" marT="0" marB="0" anchor="ctr"/>
                </a:tc>
              </a:tr>
              <a:tr h="13681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正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体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28575" marR="28575" marT="0" marB="0" anchor="ctr"/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1043608" y="230018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10324" y="2310195"/>
            <a:ext cx="5693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78750" y="230018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54814" y="1961545"/>
            <a:ext cx="272548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长方形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特殊时有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个相对的面是正方形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70013" y="1942434"/>
            <a:ext cx="14401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相对的面的面积相等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20273" y="1628800"/>
            <a:ext cx="201622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每组互相平行的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条棱的长度相等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32802" y="3833753"/>
            <a:ext cx="22322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所有的面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都是正方形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34027" y="3587532"/>
            <a:ext cx="18492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所有的面的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面积都相等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82182" y="3789040"/>
            <a:ext cx="19543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所有棱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长度相等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43608" y="400506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10324" y="4015073"/>
            <a:ext cx="5693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78750" y="400506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51520" y="5013176"/>
            <a:ext cx="53351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长方体和正方体有什么关系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7505" y="5440154"/>
            <a:ext cx="87129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正方体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可以看成长、宽、高都相等的长方体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所以它是特殊的长方体。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99788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Oval 2"/>
          <p:cNvSpPr>
            <a:spLocks noChangeArrowheads="1"/>
          </p:cNvSpPr>
          <p:nvPr/>
        </p:nvSpPr>
        <p:spPr bwMode="auto">
          <a:xfrm>
            <a:off x="1043608" y="1612106"/>
            <a:ext cx="6705600" cy="3465513"/>
          </a:xfrm>
          <a:prstGeom prst="ellipse">
            <a:avLst/>
          </a:prstGeom>
          <a:noFill/>
          <a:ln w="762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3525788" y="2023984"/>
            <a:ext cx="198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长方体</a:t>
            </a:r>
          </a:p>
        </p:txBody>
      </p:sp>
      <p:sp>
        <p:nvSpPr>
          <p:cNvPr id="28676" name="Oval 3"/>
          <p:cNvSpPr>
            <a:spLocks noChangeArrowheads="1"/>
          </p:cNvSpPr>
          <p:nvPr/>
        </p:nvSpPr>
        <p:spPr bwMode="auto">
          <a:xfrm>
            <a:off x="2110408" y="2845594"/>
            <a:ext cx="4572000" cy="1524000"/>
          </a:xfrm>
          <a:prstGeom prst="ellipse">
            <a:avLst/>
          </a:prstGeom>
          <a:noFill/>
          <a:ln w="762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3563888" y="3362583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正方体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1331640" y="5191631"/>
            <a:ext cx="5544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表示长方体和正方体的关系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755576" y="792283"/>
            <a:ext cx="7880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知道这个图表示什么意思吗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327696" y="5796553"/>
            <a:ext cx="5544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表示正方体是特殊的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长方体。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2798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 animBg="1" autoUpdateAnimBg="0"/>
      <p:bldP spid="28675" grpId="0" bldLvl="0" autoUpdateAnimBg="0"/>
      <p:bldP spid="28676" grpId="0" bldLvl="0" animBg="1" autoUpdateAnimBg="0"/>
      <p:bldP spid="28677" grpId="0" autoUpdateAnimBg="0"/>
      <p:bldP spid="28679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07505" y="1003375"/>
            <a:ext cx="8856984" cy="927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正方体是</a:t>
            </a:r>
            <a:r>
              <a:rPr lang="en-US" alt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  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en-US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的长方体。</a:t>
            </a:r>
            <a:endParaRPr lang="zh-CN" altLang="en-US" sz="80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70788" y="1219399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特殊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itchFamily="34" charset="0"/>
                <a:ea typeface="黑体" pitchFamily="49" charset="-122"/>
              </a:rPr>
              <a:t>巩 固 练 习</a:t>
            </a:r>
          </a:p>
        </p:txBody>
      </p:sp>
      <p:sp>
        <p:nvSpPr>
          <p:cNvPr id="4" name="矩形 3"/>
          <p:cNvSpPr/>
          <p:nvPr/>
        </p:nvSpPr>
        <p:spPr>
          <a:xfrm>
            <a:off x="107505" y="2009964"/>
            <a:ext cx="8208912" cy="185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一个正方体的一条棱长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 cm,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它的所有的棱长和是多少厘米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40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7704" y="4182179"/>
            <a:ext cx="16658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6×12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22835" y="4179164"/>
            <a:ext cx="31373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=72</a:t>
            </a:r>
            <a:r>
              <a:rPr lang="zh-CN" altLang="en-US" sz="4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4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en-US" sz="4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9552" y="5251847"/>
            <a:ext cx="86132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答：它</a:t>
            </a:r>
            <a:r>
              <a:rPr lang="zh-CN" altLang="en-US" sz="4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的所有的棱长和</a:t>
            </a:r>
            <a:r>
              <a:rPr lang="zh-CN" altLang="en-US" sz="44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44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72</a:t>
            </a:r>
            <a:r>
              <a:rPr lang="zh-CN" altLang="en-US" sz="44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厘米</a:t>
            </a:r>
            <a:r>
              <a:rPr lang="zh-CN" altLang="en-US" sz="4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786789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128215" y="1345992"/>
            <a:ext cx="869225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(3)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用一根长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48 cm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的铁丝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做成一个正方体框架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这个框架的棱长是多少厘米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?</a:t>
            </a:r>
            <a:endParaRPr lang="zh-CN" altLang="en-US" sz="40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itchFamily="34" charset="0"/>
                <a:ea typeface="黑体" pitchFamily="49" charset="-122"/>
              </a:rPr>
              <a:t>巩 固 练 习</a:t>
            </a:r>
          </a:p>
        </p:txBody>
      </p:sp>
      <p:sp>
        <p:nvSpPr>
          <p:cNvPr id="45" name="矩形 44"/>
          <p:cNvSpPr/>
          <p:nvPr/>
        </p:nvSpPr>
        <p:spPr>
          <a:xfrm>
            <a:off x="1979712" y="3225170"/>
            <a:ext cx="195438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48÷12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955391" y="3225170"/>
            <a:ext cx="28488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=4</a:t>
            </a:r>
            <a:r>
              <a:rPr lang="zh-CN" altLang="en-US" sz="4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4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en-US" sz="48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55576" y="4388118"/>
            <a:ext cx="778450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答：这个框架的棱长</a:t>
            </a:r>
            <a:r>
              <a:rPr lang="zh-CN" altLang="en-US" sz="44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44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44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厘米</a:t>
            </a:r>
            <a:r>
              <a:rPr lang="zh-CN" altLang="en-US" sz="4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grpSp>
        <p:nvGrpSpPr>
          <p:cNvPr id="8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9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1970758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5966</TotalTime>
  <Pages>0</Pages>
  <Words>1108</Words>
  <Characters>0</Characters>
  <Application>Microsoft Office PowerPoint</Application>
  <DocSecurity>0</DocSecurity>
  <PresentationFormat>全屏显示(4:3)</PresentationFormat>
  <Lines>0</Lines>
  <Paragraphs>259</Paragraphs>
  <Slides>22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人教版数学五年级下册第3单元</dc:title>
  <dc:creator>吉林梓翰教育图书有限公司</dc:creator>
  <cp:lastModifiedBy>lenovop</cp:lastModifiedBy>
  <cp:revision>662</cp:revision>
  <dcterms:created xsi:type="dcterms:W3CDTF">2015-11-21T07:20:00Z</dcterms:created>
  <dcterms:modified xsi:type="dcterms:W3CDTF">2021-11-01T05:26:40Z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